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9e57ae4d4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49e57ae4d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edf16be9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49edf16be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9edf16be9_9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49edf16be9_9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a6d2779f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a6d2779f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4a6d2779f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9e57ae4d4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9e57ae4d4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49e57ae4d4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9e57ae4d4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9e57ae4d4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49e57ae4d4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9e57ae4d4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9e57ae4d4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49e57ae4d4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9e57ae4d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49e57ae4d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the overview of our project. Our project can be </a:t>
            </a:r>
            <a:r>
              <a:rPr lang="en-US"/>
              <a:t>divided</a:t>
            </a:r>
            <a:r>
              <a:rPr lang="en-US"/>
              <a:t> into 4 parts. First we do the data collection job with hadoop. We download our dataset from SNAP dataset and save it in HDFS. Then we use scala pre-processing the data. In the next part, we use python to do some data analysis job, such as linear regression, random forest and MLP. In the end, we use the technique we learned in class to present our results, such as stock prediction and twitter wordclouds.</a:t>
            </a:r>
            <a:endParaRPr/>
          </a:p>
        </p:txBody>
      </p:sp>
      <p:sp>
        <p:nvSpPr>
          <p:cNvPr id="94" name="Google Shape;94;g49e57ae4d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tools we used include hadoop, spark, jupyter notebook, sklearn in python. And D3 and Node.js are used to present our results.</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the datasets we use. First we download the </a:t>
            </a:r>
            <a:r>
              <a:rPr lang="en-US"/>
              <a:t>historical</a:t>
            </a:r>
            <a:r>
              <a:rPr lang="en-US"/>
              <a:t> stock price of Microsoft and Nasdaq market from yahoo finance. And we use the Twitter7 dataset, which is from </a:t>
            </a:r>
            <a:r>
              <a:rPr lang="en-US"/>
              <a:t>stanford</a:t>
            </a:r>
            <a:r>
              <a:rPr lang="en-US"/>
              <a:t> large network data collection. It includes tweets from June to December in 2009 in a size of 25GB, with 476 million tweets collected, including huge amount of users, tweets and other related data.</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comes to our algorithm. We first do some data pre-processing job. We use scala to read the data into Spark from HDFS. Then we use scala to parse and filter the data. We only keep the tweets and dates in each tweet and filter all data by target trademarks, such as microsoft and xbox. Then we combine each data by date, which means cluster the tweets from the same day into one set. And then we merge the tweets with the stock prices. Since there are opening and closing days in stock market, we fill the blank data with the last day’s price which is not in a closing day.</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9e57ae4d4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49e57ae4d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9e57ae4d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49e57ae4d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9e57ae4d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49e57ae4d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35.196.65.45:5000" TargetMode="Externa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snap.stanford.edu/data/twitter7.html" TargetMode="External"/><Relationship Id="rId4" Type="http://schemas.openxmlformats.org/officeDocument/2006/relationships/hyperlink" Target="http://ieeexplore.ieee.org/stamp/stamp.jsp?arnumber=7321604&amp;tag=1" TargetMode="External"/><Relationship Id="rId5" Type="http://schemas.openxmlformats.org/officeDocument/2006/relationships/hyperlink" Target="http://ieeexplore.ieee.org/stamp/stamp.jsp?arnumber=7321604&amp;tag=1" TargetMode="External"/><Relationship Id="rId6" Type="http://schemas.openxmlformats.org/officeDocument/2006/relationships/hyperlink" Target="http://ieeexplore.ieee.org/document/7955659/?part=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5642" y="371355"/>
            <a:ext cx="10427546" cy="1867307"/>
          </a:xfrm>
          <a:prstGeom prst="rect">
            <a:avLst/>
          </a:prstGeom>
          <a:noFill/>
          <a:ln>
            <a:noFill/>
          </a:ln>
        </p:spPr>
        <p:txBody>
          <a:bodyPr anchorCtr="0" anchor="b" bIns="46800" lIns="46800" spcFirstLastPara="1" rIns="46800" wrap="square" tIns="46800">
            <a:noAutofit/>
          </a:bodyPr>
          <a:lstStyle/>
          <a:p>
            <a:pPr indent="0" lvl="0" marL="0" marR="0" rtl="0" algn="ctr">
              <a:lnSpc>
                <a:spcPct val="90000"/>
              </a:lnSpc>
              <a:spcBef>
                <a:spcPts val="0"/>
              </a:spcBef>
              <a:spcAft>
                <a:spcPts val="0"/>
              </a:spcAft>
              <a:buClr>
                <a:schemeClr val="lt1"/>
              </a:buClr>
              <a:buSzPts val="2500"/>
              <a:buFont typeface="Times New Roman"/>
              <a:buNone/>
            </a:pPr>
            <a:r>
              <a:t/>
            </a:r>
            <a:endParaRPr b="1" i="0" sz="25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2500"/>
              <a:buFont typeface="Times New Roman"/>
              <a:buNone/>
            </a:pPr>
            <a:r>
              <a:rPr b="0" i="0" lang="en-US" sz="2500" u="none" cap="none" strike="noStrike">
                <a:solidFill>
                  <a:srgbClr val="000000"/>
                </a:solidFill>
                <a:latin typeface="Arial"/>
                <a:ea typeface="Arial"/>
                <a:cs typeface="Arial"/>
                <a:sym typeface="Arial"/>
              </a:rPr>
              <a:t>E6893 Big Data Analytics:</a:t>
            </a:r>
            <a:endParaRPr/>
          </a:p>
          <a:p>
            <a:pPr indent="0" lvl="0" marL="0" marR="0" rtl="0" algn="l">
              <a:lnSpc>
                <a:spcPct val="90000"/>
              </a:lnSpc>
              <a:spcBef>
                <a:spcPts val="0"/>
              </a:spcBef>
              <a:spcAft>
                <a:spcPts val="0"/>
              </a:spcAft>
              <a:buClr>
                <a:schemeClr val="lt1"/>
              </a:buClr>
              <a:buSzPts val="2500"/>
              <a:buFont typeface="Times New Roman"/>
              <a:buNone/>
            </a:pPr>
            <a:r>
              <a:t/>
            </a:r>
            <a:endParaRPr b="1" i="1" sz="2500" u="none" cap="none" strike="noStrike">
              <a:solidFill>
                <a:srgbClr val="0000FF"/>
              </a:solidFill>
              <a:latin typeface="Calibri"/>
              <a:ea typeface="Calibri"/>
              <a:cs typeface="Calibri"/>
              <a:sym typeface="Calibri"/>
            </a:endParaRPr>
          </a:p>
          <a:p>
            <a:pPr indent="0" lvl="0" marL="0" marR="0" rtl="0" algn="l">
              <a:lnSpc>
                <a:spcPct val="90000"/>
              </a:lnSpc>
              <a:spcBef>
                <a:spcPts val="0"/>
              </a:spcBef>
              <a:spcAft>
                <a:spcPts val="0"/>
              </a:spcAft>
              <a:buClr>
                <a:srgbClr val="0000FF"/>
              </a:buClr>
              <a:buSzPts val="2800"/>
              <a:buFont typeface="Times New Roman"/>
              <a:buNone/>
            </a:pPr>
            <a:r>
              <a:rPr b="1" i="1" lang="en-US" sz="2800" u="none" cap="none" strike="noStrike">
                <a:solidFill>
                  <a:srgbClr val="0000FF"/>
                </a:solidFill>
                <a:latin typeface="Arial"/>
                <a:ea typeface="Arial"/>
                <a:cs typeface="Arial"/>
                <a:sym typeface="Arial"/>
              </a:rPr>
              <a:t>Prediction of Stock Trend with Media Sentiment Analysis</a:t>
            </a:r>
            <a:endParaRPr b="1" i="1" sz="2800" u="none" cap="none" strike="noStrike">
              <a:solidFill>
                <a:srgbClr val="0000FF"/>
              </a:solidFill>
              <a:latin typeface="Arial"/>
              <a:ea typeface="Arial"/>
              <a:cs typeface="Arial"/>
              <a:sym typeface="Arial"/>
            </a:endParaRPr>
          </a:p>
          <a:p>
            <a:pPr indent="0" lvl="0" marL="0" marR="0" rtl="0" algn="l">
              <a:lnSpc>
                <a:spcPct val="90000"/>
              </a:lnSpc>
              <a:spcBef>
                <a:spcPts val="0"/>
              </a:spcBef>
              <a:spcAft>
                <a:spcPts val="0"/>
              </a:spcAft>
              <a:buClr>
                <a:srgbClr val="0000FF"/>
              </a:buClr>
              <a:buSzPts val="2800"/>
              <a:buFont typeface="Times New Roman"/>
              <a:buNone/>
            </a:pPr>
            <a:r>
              <a:rPr lang="en-US" sz="2400">
                <a:solidFill>
                  <a:srgbClr val="0000FF"/>
                </a:solidFill>
                <a:highlight>
                  <a:srgbClr val="FFFFFF"/>
                </a:highlight>
                <a:latin typeface="Arial"/>
                <a:ea typeface="Arial"/>
                <a:cs typeface="Arial"/>
                <a:sym typeface="Arial"/>
              </a:rPr>
              <a:t>201812-30</a:t>
            </a:r>
            <a:r>
              <a:rPr b="1" i="1" lang="en-US" sz="2500" u="none" cap="none" strike="noStrike">
                <a:solidFill>
                  <a:srgbClr val="0000FF"/>
                </a:solidFill>
                <a:latin typeface="Arial"/>
                <a:ea typeface="Arial"/>
                <a:cs typeface="Arial"/>
                <a:sym typeface="Arial"/>
              </a:rPr>
              <a:t>									</a:t>
            </a:r>
            <a:endParaRPr b="1" i="1" sz="2500" u="none" cap="none" strike="noStrike">
              <a:solidFill>
                <a:srgbClr val="0000FF"/>
              </a:solidFill>
              <a:latin typeface="Arial"/>
              <a:ea typeface="Arial"/>
              <a:cs typeface="Arial"/>
              <a:sym typeface="Arial"/>
            </a:endParaRPr>
          </a:p>
        </p:txBody>
      </p:sp>
      <p:sp>
        <p:nvSpPr>
          <p:cNvPr id="89" name="Google Shape;89;p13"/>
          <p:cNvSpPr/>
          <p:nvPr/>
        </p:nvSpPr>
        <p:spPr>
          <a:xfrm>
            <a:off x="1523999" y="2592959"/>
            <a:ext cx="9343697" cy="1017844"/>
          </a:xfrm>
          <a:prstGeom prst="rect">
            <a:avLst/>
          </a:prstGeom>
          <a:noFill/>
          <a:ln>
            <a:noFill/>
          </a:ln>
        </p:spPr>
        <p:txBody>
          <a:bodyPr anchorCtr="0" anchor="t" bIns="46800" lIns="45700" spcFirstLastPara="1" rIns="45700" wrap="square" tIns="46800">
            <a:noAutofit/>
          </a:bodyPr>
          <a:lstStyle/>
          <a:p>
            <a:pPr indent="0" lvl="0" marL="0" marR="0" rtl="0" algn="r">
              <a:spcBef>
                <a:spcPts val="0"/>
              </a:spcBef>
              <a:spcAft>
                <a:spcPts val="0"/>
              </a:spcAft>
              <a:buNone/>
            </a:pPr>
            <a:r>
              <a:rPr b="0" i="0" lang="en-US" sz="2000" u="none" cap="none" strike="noStrike">
                <a:solidFill>
                  <a:srgbClr val="000000"/>
                </a:solidFill>
                <a:latin typeface="Arial"/>
                <a:ea typeface="Arial"/>
                <a:cs typeface="Arial"/>
                <a:sym typeface="Arial"/>
              </a:rPr>
              <a:t>										                   JILIANG MA      (jm4750)</a:t>
            </a:r>
            <a:endParaRPr/>
          </a:p>
          <a:p>
            <a:pPr indent="0" lvl="0" marL="0" marR="0" rtl="0" algn="r">
              <a:spcBef>
                <a:spcPts val="0"/>
              </a:spcBef>
              <a:spcAft>
                <a:spcPts val="0"/>
              </a:spcAft>
              <a:buNone/>
            </a:pPr>
            <a:r>
              <a:rPr b="0" i="0" lang="en-US" sz="2000" u="none" cap="none" strike="noStrike">
                <a:solidFill>
                  <a:srgbClr val="000000"/>
                </a:solidFill>
                <a:latin typeface="Arial"/>
                <a:ea typeface="Arial"/>
                <a:cs typeface="Arial"/>
                <a:sym typeface="Arial"/>
              </a:rPr>
              <a:t>								                                   LONG JIAO         (lj2463)</a:t>
            </a:r>
            <a:endParaRPr/>
          </a:p>
          <a:p>
            <a:pPr indent="0" lvl="0" marL="0" marR="0" rtl="0" algn="r">
              <a:spcBef>
                <a:spcPts val="0"/>
              </a:spcBef>
              <a:spcAft>
                <a:spcPts val="0"/>
              </a:spcAft>
              <a:buNone/>
            </a:pPr>
            <a:r>
              <a:rPr b="0" i="0" lang="en-US" sz="2000" u="none" cap="none" strike="noStrike">
                <a:solidFill>
                  <a:srgbClr val="000000"/>
                </a:solidFill>
                <a:latin typeface="Arial"/>
                <a:ea typeface="Arial"/>
                <a:cs typeface="Arial"/>
                <a:sym typeface="Arial"/>
              </a:rPr>
              <a:t>										QINYUAN WEI (qw2264)</a:t>
            </a:r>
            <a:endParaRPr/>
          </a:p>
        </p:txBody>
      </p:sp>
      <p:pic>
        <p:nvPicPr>
          <p:cNvPr id="90" name="Google Shape;90;p13"/>
          <p:cNvPicPr preferRelativeResize="0"/>
          <p:nvPr/>
        </p:nvPicPr>
        <p:blipFill rotWithShape="1">
          <a:blip r:embed="rId3">
            <a:alphaModFix/>
          </a:blip>
          <a:srcRect b="0" l="0" r="0" t="0"/>
          <a:stretch/>
        </p:blipFill>
        <p:spPr>
          <a:xfrm>
            <a:off x="1524000" y="3874840"/>
            <a:ext cx="9343697" cy="23427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Results </a:t>
            </a:r>
            <a:r>
              <a:rPr b="1" lang="en-US">
                <a:solidFill>
                  <a:srgbClr val="0000FF"/>
                </a:solidFill>
                <a:latin typeface="Arial"/>
                <a:ea typeface="Arial"/>
                <a:cs typeface="Arial"/>
                <a:sym typeface="Arial"/>
              </a:rPr>
              <a:t>Evaluation</a:t>
            </a:r>
            <a:endParaRPr b="1">
              <a:solidFill>
                <a:srgbClr val="0000FF"/>
              </a:solidFill>
              <a:latin typeface="Arial"/>
              <a:ea typeface="Arial"/>
              <a:cs typeface="Arial"/>
              <a:sym typeface="Arial"/>
            </a:endParaRPr>
          </a:p>
        </p:txBody>
      </p:sp>
      <p:sp>
        <p:nvSpPr>
          <p:cNvPr id="171" name="Google Shape;171;p22"/>
          <p:cNvSpPr txBox="1"/>
          <p:nvPr>
            <p:ph idx="1" type="body"/>
          </p:nvPr>
        </p:nvSpPr>
        <p:spPr>
          <a:xfrm>
            <a:off x="613200" y="15556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Root Mean Square Error:</a:t>
            </a:r>
            <a:endParaRPr/>
          </a:p>
          <a:p>
            <a:pPr indent="0" lvl="0" marL="457200" rtl="0" algn="l">
              <a:lnSpc>
                <a:spcPct val="90000"/>
              </a:lnSpc>
              <a:spcBef>
                <a:spcPts val="1000"/>
              </a:spcBef>
              <a:spcAft>
                <a:spcPts val="0"/>
              </a:spcAft>
              <a:buNone/>
            </a:pPr>
            <a:r>
              <a:t/>
            </a:r>
            <a:endParaRPr/>
          </a:p>
          <a:p>
            <a:pPr indent="0" lvl="0" marL="457200" rtl="0" algn="l">
              <a:lnSpc>
                <a:spcPct val="90000"/>
              </a:lnSpc>
              <a:spcBef>
                <a:spcPts val="1000"/>
              </a:spcBef>
              <a:spcAft>
                <a:spcPts val="0"/>
              </a:spcAft>
              <a:buNone/>
            </a:pPr>
            <a:r>
              <a:t/>
            </a:r>
            <a:endParaRPr/>
          </a:p>
          <a:p>
            <a:pPr indent="-342900" lvl="0" marL="457200" rtl="0" algn="l">
              <a:lnSpc>
                <a:spcPct val="90000"/>
              </a:lnSpc>
              <a:spcBef>
                <a:spcPts val="1000"/>
              </a:spcBef>
              <a:spcAft>
                <a:spcPts val="0"/>
              </a:spcAft>
              <a:buSzPts val="1800"/>
              <a:buChar char="●"/>
            </a:pPr>
            <a:r>
              <a:rPr lang="en-US"/>
              <a:t>M</a:t>
            </a:r>
            <a:r>
              <a:rPr lang="en-US"/>
              <a:t>ean Square Error</a:t>
            </a:r>
            <a:r>
              <a:rPr lang="en-US"/>
              <a:t>:</a:t>
            </a:r>
            <a:endParaRPr/>
          </a:p>
          <a:p>
            <a:pPr indent="0" lvl="0" marL="457200" rtl="0" algn="l">
              <a:lnSpc>
                <a:spcPct val="90000"/>
              </a:lnSpc>
              <a:spcBef>
                <a:spcPts val="1000"/>
              </a:spcBef>
              <a:spcAft>
                <a:spcPts val="0"/>
              </a:spcAft>
              <a:buNone/>
            </a:pPr>
            <a:r>
              <a:t/>
            </a:r>
            <a:endParaRPr/>
          </a:p>
          <a:p>
            <a:pPr indent="0" lvl="0" marL="91440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72" name="Google Shape;172;p22"/>
          <p:cNvPicPr preferRelativeResize="0"/>
          <p:nvPr/>
        </p:nvPicPr>
        <p:blipFill>
          <a:blip r:embed="rId3">
            <a:alphaModFix/>
          </a:blip>
          <a:stretch>
            <a:fillRect/>
          </a:stretch>
        </p:blipFill>
        <p:spPr>
          <a:xfrm>
            <a:off x="1537825" y="2293725"/>
            <a:ext cx="3597825" cy="856625"/>
          </a:xfrm>
          <a:prstGeom prst="rect">
            <a:avLst/>
          </a:prstGeom>
          <a:noFill/>
          <a:ln>
            <a:noFill/>
          </a:ln>
        </p:spPr>
      </p:pic>
      <p:pic>
        <p:nvPicPr>
          <p:cNvPr id="173" name="Google Shape;173;p22"/>
          <p:cNvPicPr preferRelativeResize="0"/>
          <p:nvPr/>
        </p:nvPicPr>
        <p:blipFill>
          <a:blip r:embed="rId4">
            <a:alphaModFix/>
          </a:blip>
          <a:stretch>
            <a:fillRect/>
          </a:stretch>
        </p:blipFill>
        <p:spPr>
          <a:xfrm>
            <a:off x="1655275" y="3845125"/>
            <a:ext cx="3074275" cy="978175"/>
          </a:xfrm>
          <a:prstGeom prst="rect">
            <a:avLst/>
          </a:prstGeom>
          <a:noFill/>
          <a:ln>
            <a:noFill/>
          </a:ln>
        </p:spPr>
      </p:pic>
      <p:pic>
        <p:nvPicPr>
          <p:cNvPr id="174" name="Google Shape;174;p22"/>
          <p:cNvPicPr preferRelativeResize="0"/>
          <p:nvPr/>
        </p:nvPicPr>
        <p:blipFill>
          <a:blip r:embed="rId5">
            <a:alphaModFix/>
          </a:blip>
          <a:stretch>
            <a:fillRect/>
          </a:stretch>
        </p:blipFill>
        <p:spPr>
          <a:xfrm>
            <a:off x="5255800" y="1750750"/>
            <a:ext cx="6607526" cy="370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Website</a:t>
            </a:r>
            <a:endParaRPr b="1">
              <a:solidFill>
                <a:srgbClr val="0000FF"/>
              </a:solidFill>
              <a:latin typeface="Arial"/>
              <a:ea typeface="Arial"/>
              <a:cs typeface="Arial"/>
              <a:sym typeface="Arial"/>
            </a:endParaRPr>
          </a:p>
        </p:txBody>
      </p:sp>
      <p:pic>
        <p:nvPicPr>
          <p:cNvPr id="180" name="Google Shape;180;p23"/>
          <p:cNvPicPr preferRelativeResize="0"/>
          <p:nvPr/>
        </p:nvPicPr>
        <p:blipFill rotWithShape="1">
          <a:blip r:embed="rId3">
            <a:alphaModFix/>
          </a:blip>
          <a:srcRect b="0" l="0" r="0" t="4251"/>
          <a:stretch/>
        </p:blipFill>
        <p:spPr>
          <a:xfrm>
            <a:off x="2528400" y="1573025"/>
            <a:ext cx="7779803" cy="4655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Website</a:t>
            </a:r>
            <a:endParaRPr b="1">
              <a:solidFill>
                <a:srgbClr val="0000FF"/>
              </a:solidFill>
              <a:latin typeface="Arial"/>
              <a:ea typeface="Arial"/>
              <a:cs typeface="Arial"/>
              <a:sym typeface="Arial"/>
            </a:endParaRPr>
          </a:p>
        </p:txBody>
      </p:sp>
      <p:pic>
        <p:nvPicPr>
          <p:cNvPr id="186" name="Google Shape;186;p24"/>
          <p:cNvPicPr preferRelativeResize="0"/>
          <p:nvPr/>
        </p:nvPicPr>
        <p:blipFill rotWithShape="1">
          <a:blip r:embed="rId3">
            <a:alphaModFix/>
          </a:blip>
          <a:srcRect b="0" l="0" r="0" t="4232"/>
          <a:stretch/>
        </p:blipFill>
        <p:spPr>
          <a:xfrm>
            <a:off x="2384400" y="1649750"/>
            <a:ext cx="7649250" cy="45782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Website</a:t>
            </a:r>
            <a:endParaRPr/>
          </a:p>
        </p:txBody>
      </p:sp>
      <p:sp>
        <p:nvSpPr>
          <p:cNvPr id="193" name="Google Shape;193;p2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94" name="Google Shape;194;p25"/>
          <p:cNvPicPr preferRelativeResize="0"/>
          <p:nvPr/>
        </p:nvPicPr>
        <p:blipFill>
          <a:blip r:embed="rId3">
            <a:alphaModFix/>
          </a:blip>
          <a:stretch>
            <a:fillRect/>
          </a:stretch>
        </p:blipFill>
        <p:spPr>
          <a:xfrm>
            <a:off x="1331975" y="1293072"/>
            <a:ext cx="10515600" cy="52276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FF"/>
                </a:solidFill>
                <a:latin typeface="Arial"/>
                <a:ea typeface="Arial"/>
                <a:cs typeface="Arial"/>
                <a:sym typeface="Arial"/>
              </a:rPr>
              <a:t>Demo</a:t>
            </a:r>
            <a:endParaRPr/>
          </a:p>
        </p:txBody>
      </p:sp>
      <p:pic>
        <p:nvPicPr>
          <p:cNvPr id="201" name="Google Shape;201;p26">
            <a:hlinkClick r:id="rId3"/>
          </p:cNvPr>
          <p:cNvPicPr preferRelativeResize="0"/>
          <p:nvPr/>
        </p:nvPicPr>
        <p:blipFill>
          <a:blip r:embed="rId4">
            <a:alphaModFix/>
          </a:blip>
          <a:stretch>
            <a:fillRect/>
          </a:stretch>
        </p:blipFill>
        <p:spPr>
          <a:xfrm>
            <a:off x="4990010" y="1690825"/>
            <a:ext cx="2085975" cy="378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FF"/>
                </a:solidFill>
                <a:latin typeface="Arial"/>
                <a:ea typeface="Arial"/>
                <a:cs typeface="Arial"/>
                <a:sym typeface="Arial"/>
              </a:rPr>
              <a:t>Future work</a:t>
            </a:r>
            <a:endParaRPr/>
          </a:p>
        </p:txBody>
      </p:sp>
      <p:sp>
        <p:nvSpPr>
          <p:cNvPr id="208" name="Google Shape;208;p2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Test on more companies/market prices</a:t>
            </a:r>
            <a:endParaRPr/>
          </a:p>
          <a:p>
            <a:pPr indent="-342900" lvl="0" marL="457200" rtl="0" algn="l">
              <a:spcBef>
                <a:spcPts val="0"/>
              </a:spcBef>
              <a:spcAft>
                <a:spcPts val="0"/>
              </a:spcAft>
              <a:buSzPts val="1800"/>
              <a:buChar char="•"/>
            </a:pPr>
            <a:r>
              <a:rPr lang="en-US"/>
              <a:t>Use twitter api to gather more data and test (recent years data)</a:t>
            </a:r>
            <a:endParaRPr/>
          </a:p>
          <a:p>
            <a:pPr indent="-342900" lvl="0" marL="457200" rtl="0" algn="l">
              <a:spcBef>
                <a:spcPts val="0"/>
              </a:spcBef>
              <a:spcAft>
                <a:spcPts val="0"/>
              </a:spcAft>
              <a:buSzPts val="1800"/>
              <a:buChar char="•"/>
            </a:pPr>
            <a:r>
              <a:rPr lang="en-US"/>
              <a:t>More indexes to prove the model is efficient</a:t>
            </a:r>
            <a:endParaRPr/>
          </a:p>
          <a:p>
            <a:pPr indent="0" lvl="0" marL="45720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215" name="Google Shape;215;p2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Arial"/>
              <a:buAutoNum type="arabicPeriod"/>
            </a:pPr>
            <a:r>
              <a:rPr lang="en-US" sz="1800">
                <a:latin typeface="Arial"/>
                <a:ea typeface="Arial"/>
                <a:cs typeface="Arial"/>
                <a:sym typeface="Arial"/>
              </a:rPr>
              <a:t>476 Million Twitter Tweets, J. Yang, J. Leskovec. Temporal </a:t>
            </a:r>
            <a:r>
              <a:rPr lang="en-US" sz="1800">
                <a:latin typeface="Arial"/>
                <a:ea typeface="Arial"/>
                <a:cs typeface="Arial"/>
                <a:sym typeface="Arial"/>
              </a:rPr>
              <a:t>V</a:t>
            </a:r>
            <a:r>
              <a:rPr lang="en-US" sz="1800">
                <a:latin typeface="Arial"/>
                <a:ea typeface="Arial"/>
                <a:cs typeface="Arial"/>
                <a:sym typeface="Arial"/>
              </a:rPr>
              <a:t>ariation in Online Media . ACM International Conference on Web Search and Data Mining (WSDM '11), 2011. </a:t>
            </a:r>
            <a:r>
              <a:rPr lang="en-US" sz="1800" u="sng">
                <a:solidFill>
                  <a:schemeClr val="hlink"/>
                </a:solidFill>
                <a:latin typeface="Arial"/>
                <a:ea typeface="Arial"/>
                <a:cs typeface="Arial"/>
                <a:sym typeface="Arial"/>
                <a:hlinkClick r:id="rId3"/>
              </a:rPr>
              <a:t>https://snap.stanford.edu/data/twitter7.html</a:t>
            </a:r>
            <a:endParaRPr sz="1800">
              <a:latin typeface="Arial"/>
              <a:ea typeface="Arial"/>
              <a:cs typeface="Arial"/>
              <a:sym typeface="Arial"/>
            </a:endParaRPr>
          </a:p>
          <a:p>
            <a:pPr indent="0" lvl="0" marL="457200" rtl="0" algn="l">
              <a:spcBef>
                <a:spcPts val="1000"/>
              </a:spcBef>
              <a:spcAft>
                <a:spcPts val="0"/>
              </a:spcAft>
              <a:buNone/>
            </a:pPr>
            <a:r>
              <a:t/>
            </a:r>
            <a:endParaRPr sz="1800">
              <a:latin typeface="Arial"/>
              <a:ea typeface="Arial"/>
              <a:cs typeface="Arial"/>
              <a:sym typeface="Arial"/>
            </a:endParaRPr>
          </a:p>
          <a:p>
            <a:pPr indent="-342900" lvl="0" marL="457200" rtl="0" algn="l">
              <a:spcBef>
                <a:spcPts val="1000"/>
              </a:spcBef>
              <a:spcAft>
                <a:spcPts val="0"/>
              </a:spcAft>
              <a:buSzPts val="1800"/>
              <a:buFont typeface="Arial"/>
              <a:buAutoNum type="arabicPeriod"/>
            </a:pPr>
            <a:r>
              <a:rPr lang="en-US" sz="1800">
                <a:latin typeface="Arial"/>
                <a:ea typeface="Arial"/>
                <a:cs typeface="Arial"/>
                <a:sym typeface="Arial"/>
              </a:rPr>
              <a:t>Skuza, Micheal. Romanowski, Andrzej.(2015). Sentiment Analysis of Twitter Data within Big Data Distributed Environment for Stock Prediction DOI: 10.15439/2015F230 </a:t>
            </a:r>
            <a:r>
              <a:rPr lang="en-US" sz="1800" u="sng">
                <a:solidFill>
                  <a:schemeClr val="hlink"/>
                </a:solidFill>
                <a:latin typeface="Arial"/>
                <a:ea typeface="Arial"/>
                <a:cs typeface="Arial"/>
                <a:sym typeface="Arial"/>
                <a:hlinkClick r:id="rId4"/>
              </a:rPr>
              <a:t>h</a:t>
            </a:r>
            <a:r>
              <a:rPr lang="en-US" sz="1800" u="sng">
                <a:solidFill>
                  <a:schemeClr val="hlink"/>
                </a:solidFill>
                <a:latin typeface="Arial"/>
                <a:ea typeface="Arial"/>
                <a:cs typeface="Arial"/>
                <a:sym typeface="Arial"/>
                <a:hlinkClick r:id="rId5"/>
              </a:rPr>
              <a:t>ttp://ieeexplore.ieee.org/stamp/stamp.jsp?arnumber=7321604&amp;tag=1</a:t>
            </a:r>
            <a:endParaRPr sz="1800">
              <a:latin typeface="Arial"/>
              <a:ea typeface="Arial"/>
              <a:cs typeface="Arial"/>
              <a:sym typeface="Arial"/>
            </a:endParaRPr>
          </a:p>
          <a:p>
            <a:pPr indent="0" lvl="0" marL="457200" rtl="0" algn="l">
              <a:spcBef>
                <a:spcPts val="1000"/>
              </a:spcBef>
              <a:spcAft>
                <a:spcPts val="0"/>
              </a:spcAft>
              <a:buNone/>
            </a:pPr>
            <a:r>
              <a:t/>
            </a:r>
            <a:endParaRPr sz="1800">
              <a:latin typeface="Arial"/>
              <a:ea typeface="Arial"/>
              <a:cs typeface="Arial"/>
              <a:sym typeface="Arial"/>
            </a:endParaRPr>
          </a:p>
          <a:p>
            <a:pPr indent="-342900" lvl="0" marL="457200" rtl="0" algn="l">
              <a:spcBef>
                <a:spcPts val="1000"/>
              </a:spcBef>
              <a:spcAft>
                <a:spcPts val="0"/>
              </a:spcAft>
              <a:buSzPts val="1800"/>
              <a:buFont typeface="Arial"/>
              <a:buAutoNum type="arabicPeriod"/>
            </a:pPr>
            <a:r>
              <a:rPr lang="en-US" sz="1800">
                <a:latin typeface="Arial"/>
                <a:ea typeface="Arial"/>
                <a:cs typeface="Arial"/>
                <a:sym typeface="Arial"/>
              </a:rPr>
              <a:t>Pagolu, S.Venkata. Reddy, N.Kamal. Panda, Ganapati (2016). Sentiment analysis of Twitter data for predicting stock market movements DOI: 10.1109/SCOPES.2016.7955659 </a:t>
            </a:r>
            <a:r>
              <a:rPr lang="en-US" sz="1800" u="sng">
                <a:solidFill>
                  <a:schemeClr val="hlink"/>
                </a:solidFill>
                <a:latin typeface="Arial"/>
                <a:ea typeface="Arial"/>
                <a:cs typeface="Arial"/>
                <a:sym typeface="Arial"/>
                <a:hlinkClick r:id="rId6"/>
              </a:rPr>
              <a:t>http://ieeexplore.ieee.org/document/7955659/?part=1</a:t>
            </a:r>
            <a:endParaRPr sz="1800">
              <a:latin typeface="Arial"/>
              <a:ea typeface="Arial"/>
              <a:cs typeface="Arial"/>
              <a:sym typeface="Arial"/>
            </a:endParaRPr>
          </a:p>
          <a:p>
            <a:pPr indent="0" lvl="0" marL="0" rtl="0" algn="l">
              <a:spcBef>
                <a:spcPts val="1000"/>
              </a:spcBef>
              <a:spcAft>
                <a:spcPts val="0"/>
              </a:spcAft>
              <a:buNone/>
            </a:pPr>
            <a:r>
              <a:t/>
            </a:r>
            <a:endParaRPr sz="1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Thanks!</a:t>
            </a:r>
            <a:endParaRPr/>
          </a:p>
        </p:txBody>
      </p:sp>
      <p:sp>
        <p:nvSpPr>
          <p:cNvPr id="221" name="Google Shape;221;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000FF"/>
                </a:solidFill>
                <a:latin typeface="Arial"/>
                <a:ea typeface="Arial"/>
                <a:cs typeface="Arial"/>
                <a:sym typeface="Arial"/>
              </a:rPr>
              <a:t>Overview </a:t>
            </a:r>
            <a:endParaRPr/>
          </a:p>
        </p:txBody>
      </p:sp>
      <p:sp>
        <p:nvSpPr>
          <p:cNvPr id="97" name="Google Shape;97;p1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98" name="Google Shape;98;p14"/>
          <p:cNvPicPr preferRelativeResize="0"/>
          <p:nvPr/>
        </p:nvPicPr>
        <p:blipFill>
          <a:blip r:embed="rId3">
            <a:alphaModFix/>
          </a:blip>
          <a:stretch>
            <a:fillRect/>
          </a:stretch>
        </p:blipFill>
        <p:spPr>
          <a:xfrm>
            <a:off x="838200" y="2090738"/>
            <a:ext cx="10515600" cy="4352925"/>
          </a:xfrm>
          <a:prstGeom prst="rect">
            <a:avLst/>
          </a:prstGeom>
          <a:noFill/>
          <a:ln>
            <a:noFill/>
          </a:ln>
        </p:spPr>
      </p:pic>
      <p:pic>
        <p:nvPicPr>
          <p:cNvPr id="99" name="Google Shape;99;p14"/>
          <p:cNvPicPr preferRelativeResize="0"/>
          <p:nvPr/>
        </p:nvPicPr>
        <p:blipFill>
          <a:blip r:embed="rId4">
            <a:alphaModFix/>
          </a:blip>
          <a:stretch>
            <a:fillRect/>
          </a:stretch>
        </p:blipFill>
        <p:spPr>
          <a:xfrm>
            <a:off x="1100500" y="3209925"/>
            <a:ext cx="1714500" cy="895350"/>
          </a:xfrm>
          <a:prstGeom prst="rect">
            <a:avLst/>
          </a:prstGeom>
          <a:noFill/>
          <a:ln>
            <a:noFill/>
          </a:ln>
        </p:spPr>
      </p:pic>
      <p:pic>
        <p:nvPicPr>
          <p:cNvPr id="100" name="Google Shape;100;p14"/>
          <p:cNvPicPr preferRelativeResize="0"/>
          <p:nvPr/>
        </p:nvPicPr>
        <p:blipFill>
          <a:blip r:embed="rId5">
            <a:alphaModFix/>
          </a:blip>
          <a:stretch>
            <a:fillRect/>
          </a:stretch>
        </p:blipFill>
        <p:spPr>
          <a:xfrm>
            <a:off x="3749925" y="2625250"/>
            <a:ext cx="1714500" cy="704850"/>
          </a:xfrm>
          <a:prstGeom prst="rect">
            <a:avLst/>
          </a:prstGeom>
          <a:noFill/>
          <a:ln>
            <a:noFill/>
          </a:ln>
        </p:spPr>
      </p:pic>
      <p:pic>
        <p:nvPicPr>
          <p:cNvPr id="101" name="Google Shape;101;p14"/>
          <p:cNvPicPr preferRelativeResize="0"/>
          <p:nvPr/>
        </p:nvPicPr>
        <p:blipFill>
          <a:blip r:embed="rId6">
            <a:alphaModFix/>
          </a:blip>
          <a:stretch>
            <a:fillRect/>
          </a:stretch>
        </p:blipFill>
        <p:spPr>
          <a:xfrm>
            <a:off x="6962388" y="1710850"/>
            <a:ext cx="904875" cy="914400"/>
          </a:xfrm>
          <a:prstGeom prst="rect">
            <a:avLst/>
          </a:prstGeom>
          <a:noFill/>
          <a:ln>
            <a:noFill/>
          </a:ln>
        </p:spPr>
      </p:pic>
      <p:pic>
        <p:nvPicPr>
          <p:cNvPr id="102" name="Google Shape;102;p14"/>
          <p:cNvPicPr preferRelativeResize="0"/>
          <p:nvPr/>
        </p:nvPicPr>
        <p:blipFill>
          <a:blip r:embed="rId7">
            <a:alphaModFix/>
          </a:blip>
          <a:stretch>
            <a:fillRect/>
          </a:stretch>
        </p:blipFill>
        <p:spPr>
          <a:xfrm>
            <a:off x="9347338" y="996938"/>
            <a:ext cx="1609725" cy="105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nvSpPr>
        <p:spPr>
          <a:xfrm>
            <a:off x="497873" y="89448"/>
            <a:ext cx="8559800" cy="692150"/>
          </a:xfrm>
          <a:prstGeom prst="rect">
            <a:avLst/>
          </a:prstGeom>
          <a:noFill/>
          <a:ln>
            <a:noFill/>
          </a:ln>
        </p:spPr>
        <p:txBody>
          <a:bodyPr anchorCtr="0" anchor="t" bIns="46800" lIns="46800" spcFirstLastPara="1" rIns="46800" wrap="square" tIns="46800">
            <a:noAutofit/>
          </a:bodyPr>
          <a:lstStyle/>
          <a:p>
            <a:pPr indent="-455613" lvl="0" marL="457200" marR="0" rtl="0" algn="l">
              <a:lnSpc>
                <a:spcPct val="90000"/>
              </a:lnSpc>
              <a:spcBef>
                <a:spcPts val="0"/>
              </a:spcBef>
              <a:spcAft>
                <a:spcPts val="0"/>
              </a:spcAft>
              <a:buClr>
                <a:srgbClr val="3333CC"/>
              </a:buClr>
              <a:buSzPts val="2400"/>
              <a:buFont typeface="Times New Roman"/>
              <a:buNone/>
            </a:pPr>
            <a:br>
              <a:rPr b="1" i="0" lang="en-US" sz="2400" u="none" cap="none" strike="noStrike">
                <a:solidFill>
                  <a:srgbClr val="3333CC"/>
                </a:solidFill>
                <a:latin typeface="Arial"/>
                <a:ea typeface="Arial"/>
                <a:cs typeface="Arial"/>
                <a:sym typeface="Arial"/>
              </a:rPr>
            </a:br>
            <a:endParaRPr b="1" i="0" sz="2400" u="none" cap="none" strike="noStrike">
              <a:solidFill>
                <a:srgbClr val="3333CC"/>
              </a:solidFill>
              <a:latin typeface="Arial"/>
              <a:ea typeface="Arial"/>
              <a:cs typeface="Arial"/>
              <a:sym typeface="Arial"/>
            </a:endParaRPr>
          </a:p>
        </p:txBody>
      </p:sp>
      <p:sp>
        <p:nvSpPr>
          <p:cNvPr id="108" name="Google Shape;10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Technologies Used</a:t>
            </a:r>
            <a:endParaRPr/>
          </a:p>
        </p:txBody>
      </p:sp>
      <p:sp>
        <p:nvSpPr>
          <p:cNvPr id="109" name="Google Shape;109;p15"/>
          <p:cNvSpPr txBox="1"/>
          <p:nvPr>
            <p:ph idx="1" type="body"/>
          </p:nvPr>
        </p:nvSpPr>
        <p:spPr>
          <a:xfrm>
            <a:off x="838200" y="1748375"/>
            <a:ext cx="10515600" cy="4351200"/>
          </a:xfrm>
          <a:prstGeom prst="rect">
            <a:avLst/>
          </a:prstGeom>
          <a:noFill/>
          <a:ln>
            <a:noFill/>
          </a:ln>
        </p:spPr>
        <p:txBody>
          <a:bodyPr anchorCtr="0" anchor="t" bIns="45700" lIns="91425" spcFirstLastPara="1" rIns="91425" wrap="square" tIns="45700">
            <a:noAutofit/>
          </a:bodyPr>
          <a:lstStyle/>
          <a:p>
            <a:pPr indent="-279400" lvl="0" marL="228600" rtl="0" algn="l">
              <a:lnSpc>
                <a:spcPct val="90000"/>
              </a:lnSpc>
              <a:spcBef>
                <a:spcPts val="0"/>
              </a:spcBef>
              <a:spcAft>
                <a:spcPts val="0"/>
              </a:spcAft>
              <a:buClr>
                <a:schemeClr val="dk1"/>
              </a:buClr>
              <a:buSzPts val="3600"/>
              <a:buChar char="•"/>
            </a:pPr>
            <a:r>
              <a:rPr b="1" lang="en-US" sz="3600"/>
              <a:t>Tools</a:t>
            </a:r>
            <a:endParaRPr b="1" sz="3600"/>
          </a:p>
          <a:p>
            <a:pPr indent="0" lvl="0" marL="228600" rtl="0" algn="l">
              <a:lnSpc>
                <a:spcPct val="150000"/>
              </a:lnSpc>
              <a:spcBef>
                <a:spcPts val="0"/>
              </a:spcBef>
              <a:spcAft>
                <a:spcPts val="0"/>
              </a:spcAft>
              <a:buNone/>
            </a:pPr>
            <a:r>
              <a:rPr lang="en-US"/>
              <a:t>H</a:t>
            </a:r>
            <a:r>
              <a:rPr lang="en-US"/>
              <a:t>adoop</a:t>
            </a:r>
            <a:endParaRPr/>
          </a:p>
          <a:p>
            <a:pPr indent="0" lvl="0" marL="228600" rtl="0" algn="l">
              <a:lnSpc>
                <a:spcPct val="150000"/>
              </a:lnSpc>
              <a:spcBef>
                <a:spcPts val="0"/>
              </a:spcBef>
              <a:spcAft>
                <a:spcPts val="0"/>
              </a:spcAft>
              <a:buNone/>
            </a:pPr>
            <a:r>
              <a:rPr lang="en-US"/>
              <a:t>Spark</a:t>
            </a:r>
            <a:endParaRPr/>
          </a:p>
          <a:p>
            <a:pPr indent="0" lvl="0" marL="228600" rtl="0" algn="l">
              <a:lnSpc>
                <a:spcPct val="150000"/>
              </a:lnSpc>
              <a:spcBef>
                <a:spcPts val="0"/>
              </a:spcBef>
              <a:spcAft>
                <a:spcPts val="0"/>
              </a:spcAft>
              <a:buNone/>
            </a:pPr>
            <a:r>
              <a:rPr lang="en-US"/>
              <a:t>Jupyter Notebook</a:t>
            </a:r>
            <a:endParaRPr/>
          </a:p>
          <a:p>
            <a:pPr indent="0" lvl="0" marL="228600" rtl="0" algn="l">
              <a:lnSpc>
                <a:spcPct val="150000"/>
              </a:lnSpc>
              <a:spcBef>
                <a:spcPts val="0"/>
              </a:spcBef>
              <a:spcAft>
                <a:spcPts val="0"/>
              </a:spcAft>
              <a:buNone/>
            </a:pPr>
            <a:r>
              <a:rPr lang="en-US"/>
              <a:t>sklearn(</a:t>
            </a:r>
            <a:r>
              <a:rPr lang="en-US"/>
              <a:t>MLP, Random Forest, Linear Regression)</a:t>
            </a:r>
            <a:endParaRPr/>
          </a:p>
          <a:p>
            <a:pPr indent="0" lvl="0" marL="228600" rtl="0" algn="l">
              <a:lnSpc>
                <a:spcPct val="150000"/>
              </a:lnSpc>
              <a:spcBef>
                <a:spcPts val="0"/>
              </a:spcBef>
              <a:spcAft>
                <a:spcPts val="0"/>
              </a:spcAft>
              <a:buNone/>
            </a:pPr>
            <a:r>
              <a:rPr lang="en-US"/>
              <a:t>D3</a:t>
            </a:r>
            <a:endParaRPr/>
          </a:p>
          <a:p>
            <a:pPr indent="0" lvl="0" marL="228600" rtl="0" algn="l">
              <a:lnSpc>
                <a:spcPct val="150000"/>
              </a:lnSpc>
              <a:spcBef>
                <a:spcPts val="0"/>
              </a:spcBef>
              <a:spcAft>
                <a:spcPts val="0"/>
              </a:spcAft>
              <a:buNone/>
            </a:pPr>
            <a:r>
              <a:rPr lang="en-US"/>
              <a:t>Node.js</a:t>
            </a:r>
            <a:endParaRPr/>
          </a:p>
          <a:p>
            <a:pPr indent="0" lvl="0" marL="228600" rtl="0" algn="l">
              <a:lnSpc>
                <a:spcPct val="90000"/>
              </a:lnSpc>
              <a:spcBef>
                <a:spcPts val="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0" name="Google Shape;110;p15"/>
          <p:cNvPicPr preferRelativeResize="0"/>
          <p:nvPr/>
        </p:nvPicPr>
        <p:blipFill>
          <a:blip r:embed="rId3">
            <a:alphaModFix/>
          </a:blip>
          <a:stretch>
            <a:fillRect/>
          </a:stretch>
        </p:blipFill>
        <p:spPr>
          <a:xfrm>
            <a:off x="7492500" y="1226375"/>
            <a:ext cx="3537600" cy="893825"/>
          </a:xfrm>
          <a:prstGeom prst="rect">
            <a:avLst/>
          </a:prstGeom>
          <a:noFill/>
          <a:ln>
            <a:noFill/>
          </a:ln>
        </p:spPr>
      </p:pic>
      <p:pic>
        <p:nvPicPr>
          <p:cNvPr id="111" name="Google Shape;111;p15"/>
          <p:cNvPicPr preferRelativeResize="0"/>
          <p:nvPr/>
        </p:nvPicPr>
        <p:blipFill>
          <a:blip r:embed="rId4">
            <a:alphaModFix/>
          </a:blip>
          <a:stretch>
            <a:fillRect/>
          </a:stretch>
        </p:blipFill>
        <p:spPr>
          <a:xfrm>
            <a:off x="7470600" y="2120200"/>
            <a:ext cx="3581400" cy="1905000"/>
          </a:xfrm>
          <a:prstGeom prst="rect">
            <a:avLst/>
          </a:prstGeom>
          <a:noFill/>
          <a:ln>
            <a:noFill/>
          </a:ln>
        </p:spPr>
      </p:pic>
      <p:pic>
        <p:nvPicPr>
          <p:cNvPr id="112" name="Google Shape;112;p15"/>
          <p:cNvPicPr preferRelativeResize="0"/>
          <p:nvPr/>
        </p:nvPicPr>
        <p:blipFill>
          <a:blip r:embed="rId5">
            <a:alphaModFix/>
          </a:blip>
          <a:stretch>
            <a:fillRect/>
          </a:stretch>
        </p:blipFill>
        <p:spPr>
          <a:xfrm>
            <a:off x="9280075" y="3881200"/>
            <a:ext cx="1771925" cy="2178475"/>
          </a:xfrm>
          <a:prstGeom prst="rect">
            <a:avLst/>
          </a:prstGeom>
          <a:noFill/>
          <a:ln>
            <a:noFill/>
          </a:ln>
        </p:spPr>
      </p:pic>
      <p:pic>
        <p:nvPicPr>
          <p:cNvPr id="113" name="Google Shape;113;p15"/>
          <p:cNvPicPr preferRelativeResize="0"/>
          <p:nvPr/>
        </p:nvPicPr>
        <p:blipFill>
          <a:blip r:embed="rId6">
            <a:alphaModFix/>
          </a:blip>
          <a:stretch>
            <a:fillRect/>
          </a:stretch>
        </p:blipFill>
        <p:spPr>
          <a:xfrm>
            <a:off x="6776453" y="4832850"/>
            <a:ext cx="2281222" cy="1325575"/>
          </a:xfrm>
          <a:prstGeom prst="rect">
            <a:avLst/>
          </a:prstGeom>
          <a:noFill/>
          <a:ln>
            <a:noFill/>
          </a:ln>
        </p:spPr>
      </p:pic>
      <p:pic>
        <p:nvPicPr>
          <p:cNvPr id="114" name="Google Shape;114;p15"/>
          <p:cNvPicPr preferRelativeResize="0"/>
          <p:nvPr/>
        </p:nvPicPr>
        <p:blipFill>
          <a:blip r:embed="rId7">
            <a:alphaModFix/>
          </a:blip>
          <a:stretch>
            <a:fillRect/>
          </a:stretch>
        </p:blipFill>
        <p:spPr>
          <a:xfrm>
            <a:off x="5470250" y="2463375"/>
            <a:ext cx="1596800" cy="159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nvSpPr>
        <p:spPr>
          <a:xfrm>
            <a:off x="477985" y="143364"/>
            <a:ext cx="8559800" cy="692150"/>
          </a:xfrm>
          <a:prstGeom prst="rect">
            <a:avLst/>
          </a:prstGeom>
          <a:noFill/>
          <a:ln>
            <a:noFill/>
          </a:ln>
        </p:spPr>
        <p:txBody>
          <a:bodyPr anchorCtr="0" anchor="t" bIns="46800" lIns="46800" spcFirstLastPara="1" rIns="46800" wrap="square" tIns="46800">
            <a:noAutofit/>
          </a:bodyPr>
          <a:lstStyle/>
          <a:p>
            <a:pPr indent="-455613" lvl="0" marL="457200" marR="0" rtl="0" algn="l">
              <a:lnSpc>
                <a:spcPct val="90000"/>
              </a:lnSpc>
              <a:spcBef>
                <a:spcPts val="0"/>
              </a:spcBef>
              <a:spcAft>
                <a:spcPts val="0"/>
              </a:spcAft>
              <a:buNone/>
            </a:pPr>
            <a:r>
              <a:t/>
            </a:r>
            <a:endParaRPr b="1" i="0" sz="2800" u="none" cap="none" strike="noStrike">
              <a:solidFill>
                <a:srgbClr val="0000FF"/>
              </a:solidFill>
              <a:latin typeface="Arial"/>
              <a:ea typeface="Arial"/>
              <a:cs typeface="Arial"/>
              <a:sym typeface="Arial"/>
            </a:endParaRPr>
          </a:p>
        </p:txBody>
      </p:sp>
      <p:sp>
        <p:nvSpPr>
          <p:cNvPr id="120" name="Google Shape;1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Dataset</a:t>
            </a:r>
            <a:endParaRPr/>
          </a:p>
        </p:txBody>
      </p:sp>
      <p:sp>
        <p:nvSpPr>
          <p:cNvPr id="121" name="Google Shape;121;p16"/>
          <p:cNvSpPr txBox="1"/>
          <p:nvPr>
            <p:ph idx="1" type="body"/>
          </p:nvPr>
        </p:nvSpPr>
        <p:spPr>
          <a:xfrm>
            <a:off x="838200" y="1690700"/>
            <a:ext cx="107754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en-US"/>
              <a:t>Historical stock price dataset</a:t>
            </a:r>
            <a:endParaRPr/>
          </a:p>
          <a:p>
            <a:pPr indent="-381000" lvl="1" marL="914400" rtl="0" algn="l">
              <a:lnSpc>
                <a:spcPct val="115000"/>
              </a:lnSpc>
              <a:spcBef>
                <a:spcPts val="0"/>
              </a:spcBef>
              <a:spcAft>
                <a:spcPts val="0"/>
              </a:spcAft>
              <a:buSzPts val="2400"/>
              <a:buChar char="○"/>
            </a:pPr>
            <a:r>
              <a:rPr lang="en-US" sz="2400"/>
              <a:t>Microsoft,</a:t>
            </a:r>
            <a:r>
              <a:rPr lang="en-US" sz="2400">
                <a:solidFill>
                  <a:srgbClr val="333333"/>
                </a:solidFill>
              </a:rPr>
              <a:t>Nasdaq</a:t>
            </a:r>
            <a:endParaRPr sz="2400">
              <a:solidFill>
                <a:srgbClr val="333333"/>
              </a:solidFill>
            </a:endParaRPr>
          </a:p>
          <a:p>
            <a:pPr indent="-381000" lvl="1" marL="914400" rtl="0" algn="l">
              <a:lnSpc>
                <a:spcPct val="115000"/>
              </a:lnSpc>
              <a:spcBef>
                <a:spcPts val="0"/>
              </a:spcBef>
              <a:spcAft>
                <a:spcPts val="0"/>
              </a:spcAft>
              <a:buClr>
                <a:srgbClr val="333333"/>
              </a:buClr>
              <a:buSzPts val="2400"/>
              <a:buChar char="○"/>
            </a:pPr>
            <a:r>
              <a:rPr lang="en-US" sz="2400">
                <a:solidFill>
                  <a:srgbClr val="333333"/>
                </a:solidFill>
              </a:rPr>
              <a:t>Yahoo Finance</a:t>
            </a:r>
            <a:endParaRPr sz="2400">
              <a:solidFill>
                <a:srgbClr val="333333"/>
              </a:solidFill>
            </a:endParaRPr>
          </a:p>
          <a:p>
            <a:pPr indent="-342900" lvl="0" marL="457200" rtl="0" algn="l">
              <a:lnSpc>
                <a:spcPct val="115000"/>
              </a:lnSpc>
              <a:spcBef>
                <a:spcPts val="0"/>
              </a:spcBef>
              <a:spcAft>
                <a:spcPts val="0"/>
              </a:spcAft>
              <a:buSzPts val="1800"/>
              <a:buChar char="●"/>
            </a:pPr>
            <a:r>
              <a:rPr lang="en-US"/>
              <a:t>Twitter7​ ​dataset​ ​</a:t>
            </a:r>
            <a:r>
              <a:rPr lang="en-US"/>
              <a:t>​--from​ ​Stanford​ ​Large​ ​Network​ ​Data​ ​Collection(SNAP)</a:t>
            </a:r>
            <a:endParaRPr/>
          </a:p>
          <a:p>
            <a:pPr indent="-342900" lvl="1" marL="914400" rtl="0" algn="l">
              <a:lnSpc>
                <a:spcPct val="115000"/>
              </a:lnSpc>
              <a:spcBef>
                <a:spcPts val="0"/>
              </a:spcBef>
              <a:spcAft>
                <a:spcPts val="0"/>
              </a:spcAft>
              <a:buSzPts val="1800"/>
              <a:buChar char="○"/>
            </a:pPr>
            <a:r>
              <a:rPr b="1" lang="en-US"/>
              <a:t>25GB</a:t>
            </a:r>
            <a:r>
              <a:rPr lang="en-US"/>
              <a:t>​ ​</a:t>
            </a:r>
            <a:endParaRPr/>
          </a:p>
          <a:p>
            <a:pPr indent="-342900" lvl="1" marL="914400" rtl="0" algn="l">
              <a:lnSpc>
                <a:spcPct val="115000"/>
              </a:lnSpc>
              <a:spcBef>
                <a:spcPts val="0"/>
              </a:spcBef>
              <a:spcAft>
                <a:spcPts val="0"/>
              </a:spcAft>
              <a:buSzPts val="1800"/>
              <a:buChar char="○"/>
            </a:pPr>
            <a:r>
              <a:rPr lang="en-US"/>
              <a:t>From​ ​June​ ​to​ ​December​ ​in​ ​2009</a:t>
            </a:r>
            <a:endParaRPr/>
          </a:p>
          <a:p>
            <a:pPr indent="-342900" lvl="1" marL="914400" rtl="0" algn="l">
              <a:lnSpc>
                <a:spcPct val="115000"/>
              </a:lnSpc>
              <a:spcBef>
                <a:spcPts val="0"/>
              </a:spcBef>
              <a:spcAft>
                <a:spcPts val="0"/>
              </a:spcAft>
              <a:buSzPts val="1800"/>
              <a:buChar char="○"/>
            </a:pPr>
            <a:r>
              <a:rPr b="1" lang="en-US"/>
              <a:t>476​ ​million</a:t>
            </a:r>
            <a:r>
              <a:rPr lang="en-US"/>
              <a:t> tweets​ ​collected</a:t>
            </a:r>
            <a:endParaRPr/>
          </a:p>
          <a:p>
            <a:pPr indent="-342900" lvl="1" marL="914400" rtl="0" algn="l">
              <a:lnSpc>
                <a:spcPct val="115000"/>
              </a:lnSpc>
              <a:spcBef>
                <a:spcPts val="0"/>
              </a:spcBef>
              <a:spcAft>
                <a:spcPts val="0"/>
              </a:spcAft>
              <a:buSzPts val="1800"/>
              <a:buChar char="○"/>
            </a:pPr>
            <a:r>
              <a:rPr lang="en-US"/>
              <a:t> Includes​ ​</a:t>
            </a:r>
            <a:r>
              <a:rPr b="1" lang="en-US"/>
              <a:t>17,069,982</a:t>
            </a:r>
            <a:r>
              <a:rPr lang="en-US"/>
              <a:t> users,​ ​</a:t>
            </a:r>
            <a:r>
              <a:rPr b="1" lang="en-US"/>
              <a:t>476,553,560​</a:t>
            </a:r>
            <a:r>
              <a:rPr lang="en-US"/>
              <a:t> ​tweets,​ ​</a:t>
            </a:r>
            <a:r>
              <a:rPr b="1" lang="en-US"/>
              <a:t>181,611,080</a:t>
            </a:r>
            <a:r>
              <a:rPr lang="en-US"/>
              <a:t>​ ​URLs,​ ​</a:t>
            </a:r>
            <a:r>
              <a:rPr b="1" lang="en-US"/>
              <a:t>49,293,684</a:t>
            </a:r>
            <a:r>
              <a:rPr lang="en-US"/>
              <a:t>​ ​Hashtags​ ​and​ ​</a:t>
            </a:r>
            <a:r>
              <a:rPr b="1" lang="en-US"/>
              <a:t>71,835,017</a:t>
            </a:r>
            <a:r>
              <a:rPr lang="en-US"/>
              <a:t> retweets.</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Algorithm</a:t>
            </a:r>
            <a:endParaRPr b="1">
              <a:solidFill>
                <a:srgbClr val="0000FF"/>
              </a:solidFill>
              <a:latin typeface="Arial"/>
              <a:ea typeface="Arial"/>
              <a:cs typeface="Arial"/>
              <a:sym typeface="Arial"/>
            </a:endParaRPr>
          </a:p>
        </p:txBody>
      </p:sp>
      <p:sp>
        <p:nvSpPr>
          <p:cNvPr id="127" name="Google Shape;127;p17"/>
          <p:cNvSpPr txBox="1"/>
          <p:nvPr>
            <p:ph idx="1" type="body"/>
          </p:nvPr>
        </p:nvSpPr>
        <p:spPr>
          <a:xfrm>
            <a:off x="838200" y="16732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Data Pre-proces</a:t>
            </a:r>
            <a:r>
              <a:rPr lang="en-US"/>
              <a:t>sing:</a:t>
            </a:r>
            <a:endParaRPr/>
          </a:p>
          <a:p>
            <a:pPr indent="-228600" lvl="1" marL="685800" rtl="0" algn="l">
              <a:lnSpc>
                <a:spcPct val="90000"/>
              </a:lnSpc>
              <a:spcBef>
                <a:spcPts val="0"/>
              </a:spcBef>
              <a:spcAft>
                <a:spcPts val="0"/>
              </a:spcAft>
              <a:buSzPts val="1800"/>
              <a:buChar char="•"/>
            </a:pPr>
            <a:r>
              <a:rPr lang="en-US"/>
              <a:t>Read data: (scala)</a:t>
            </a:r>
            <a:endParaRPr/>
          </a:p>
          <a:p>
            <a:pPr indent="-228600" lvl="2" marL="1143000" rtl="0" algn="l">
              <a:lnSpc>
                <a:spcPct val="90000"/>
              </a:lnSpc>
              <a:spcBef>
                <a:spcPts val="0"/>
              </a:spcBef>
              <a:spcAft>
                <a:spcPts val="0"/>
              </a:spcAft>
              <a:buSzPts val="1800"/>
              <a:buChar char="•"/>
            </a:pPr>
            <a:r>
              <a:rPr lang="en-US"/>
              <a:t>load into HDFS</a:t>
            </a:r>
            <a:endParaRPr/>
          </a:p>
          <a:p>
            <a:pPr indent="-228600" lvl="2" marL="1143000" rtl="0" algn="l">
              <a:lnSpc>
                <a:spcPct val="90000"/>
              </a:lnSpc>
              <a:spcBef>
                <a:spcPts val="0"/>
              </a:spcBef>
              <a:spcAft>
                <a:spcPts val="0"/>
              </a:spcAft>
              <a:buSzPts val="1800"/>
              <a:buChar char="•"/>
            </a:pPr>
            <a:r>
              <a:rPr lang="en-US"/>
              <a:t>read in spark:</a:t>
            </a:r>
            <a:endParaRPr/>
          </a:p>
          <a:p>
            <a:pPr indent="-228600" lvl="1" marL="685800" rtl="0" algn="l">
              <a:lnSpc>
                <a:spcPct val="90000"/>
              </a:lnSpc>
              <a:spcBef>
                <a:spcPts val="0"/>
              </a:spcBef>
              <a:spcAft>
                <a:spcPts val="0"/>
              </a:spcAft>
              <a:buSzPts val="1800"/>
              <a:buChar char="•"/>
            </a:pPr>
            <a:r>
              <a:rPr lang="en-US"/>
              <a:t>Data parsing &amp; filtering: (scala)</a:t>
            </a:r>
            <a:endParaRPr/>
          </a:p>
          <a:p>
            <a:pPr indent="-228600" lvl="2" marL="1143000" rtl="0" algn="l">
              <a:lnSpc>
                <a:spcPct val="90000"/>
              </a:lnSpc>
              <a:spcBef>
                <a:spcPts val="0"/>
              </a:spcBef>
              <a:spcAft>
                <a:spcPts val="0"/>
              </a:spcAft>
              <a:buSzPts val="1800"/>
              <a:buChar char="•"/>
            </a:pPr>
            <a:r>
              <a:rPr lang="en-US"/>
              <a:t>only keep tweets and dates</a:t>
            </a:r>
            <a:endParaRPr/>
          </a:p>
          <a:p>
            <a:pPr indent="-228600" lvl="2" marL="1143000" rtl="0" algn="l">
              <a:lnSpc>
                <a:spcPct val="90000"/>
              </a:lnSpc>
              <a:spcBef>
                <a:spcPts val="0"/>
              </a:spcBef>
              <a:spcAft>
                <a:spcPts val="0"/>
              </a:spcAft>
              <a:buSzPts val="1800"/>
              <a:buChar char="•"/>
            </a:pPr>
            <a:r>
              <a:rPr lang="en-US"/>
              <a:t>filter all data by target trademarks</a:t>
            </a:r>
            <a:endParaRPr/>
          </a:p>
          <a:p>
            <a:pPr indent="0" lvl="0" marL="0" rtl="0" algn="l">
              <a:lnSpc>
                <a:spcPct val="90000"/>
              </a:lnSpc>
              <a:spcBef>
                <a:spcPts val="0"/>
              </a:spcBef>
              <a:spcAft>
                <a:spcPts val="0"/>
              </a:spcAft>
              <a:buNone/>
            </a:pPr>
            <a:r>
              <a:t/>
            </a:r>
            <a:endParaRPr/>
          </a:p>
          <a:p>
            <a:pPr indent="-228600" lvl="1" marL="685800" rtl="0" algn="l">
              <a:lnSpc>
                <a:spcPct val="90000"/>
              </a:lnSpc>
              <a:spcBef>
                <a:spcPts val="0"/>
              </a:spcBef>
              <a:spcAft>
                <a:spcPts val="0"/>
              </a:spcAft>
              <a:buSzPts val="1800"/>
              <a:buChar char="•"/>
            </a:pPr>
            <a:r>
              <a:rPr lang="en-US"/>
              <a:t>Combine data by date: (python)</a:t>
            </a:r>
            <a:endParaRPr/>
          </a:p>
          <a:p>
            <a:pPr indent="0" lvl="0" marL="685800" rtl="0" algn="l">
              <a:lnSpc>
                <a:spcPct val="90000"/>
              </a:lnSpc>
              <a:spcBef>
                <a:spcPts val="0"/>
              </a:spcBef>
              <a:spcAft>
                <a:spcPts val="0"/>
              </a:spcAft>
              <a:buNone/>
            </a:pPr>
            <a:r>
              <a:t/>
            </a:r>
            <a:endParaRPr/>
          </a:p>
          <a:p>
            <a:pPr indent="-228600" lvl="1" marL="685800" rtl="0" algn="l">
              <a:lnSpc>
                <a:spcPct val="90000"/>
              </a:lnSpc>
              <a:spcBef>
                <a:spcPts val="0"/>
              </a:spcBef>
              <a:spcAft>
                <a:spcPts val="0"/>
              </a:spcAft>
              <a:buSzPts val="1800"/>
              <a:buChar char="•"/>
            </a:pPr>
            <a:r>
              <a:rPr lang="en-US"/>
              <a:t>Merge tweets with stock prices:</a:t>
            </a:r>
            <a:endParaRPr/>
          </a:p>
          <a:p>
            <a:pPr indent="-228600" lvl="2" marL="1143000" rtl="0" algn="l">
              <a:lnSpc>
                <a:spcPct val="90000"/>
              </a:lnSpc>
              <a:spcBef>
                <a:spcPts val="0"/>
              </a:spcBef>
              <a:spcAft>
                <a:spcPts val="0"/>
              </a:spcAft>
              <a:buSzPts val="1800"/>
              <a:buChar char="•"/>
            </a:pPr>
            <a:r>
              <a:rPr lang="en-US"/>
              <a:t>fill the blank data</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28" name="Google Shape;128;p17"/>
          <p:cNvPicPr preferRelativeResize="0"/>
          <p:nvPr/>
        </p:nvPicPr>
        <p:blipFill>
          <a:blip r:embed="rId3">
            <a:alphaModFix/>
          </a:blip>
          <a:stretch>
            <a:fillRect/>
          </a:stretch>
        </p:blipFill>
        <p:spPr>
          <a:xfrm>
            <a:off x="6953875" y="365125"/>
            <a:ext cx="4287725" cy="820500"/>
          </a:xfrm>
          <a:prstGeom prst="rect">
            <a:avLst/>
          </a:prstGeom>
          <a:noFill/>
          <a:ln>
            <a:noFill/>
          </a:ln>
        </p:spPr>
      </p:pic>
      <p:pic>
        <p:nvPicPr>
          <p:cNvPr id="129" name="Google Shape;129;p17"/>
          <p:cNvPicPr preferRelativeResize="0"/>
          <p:nvPr/>
        </p:nvPicPr>
        <p:blipFill>
          <a:blip r:embed="rId4">
            <a:alphaModFix/>
          </a:blip>
          <a:stretch>
            <a:fillRect/>
          </a:stretch>
        </p:blipFill>
        <p:spPr>
          <a:xfrm>
            <a:off x="7050588" y="1596849"/>
            <a:ext cx="4094299" cy="1198450"/>
          </a:xfrm>
          <a:prstGeom prst="rect">
            <a:avLst/>
          </a:prstGeom>
          <a:noFill/>
          <a:ln>
            <a:noFill/>
          </a:ln>
        </p:spPr>
      </p:pic>
      <p:pic>
        <p:nvPicPr>
          <p:cNvPr id="130" name="Google Shape;130;p17"/>
          <p:cNvPicPr preferRelativeResize="0"/>
          <p:nvPr/>
        </p:nvPicPr>
        <p:blipFill>
          <a:blip r:embed="rId5">
            <a:alphaModFix/>
          </a:blip>
          <a:stretch>
            <a:fillRect/>
          </a:stretch>
        </p:blipFill>
        <p:spPr>
          <a:xfrm>
            <a:off x="6953871" y="3356290"/>
            <a:ext cx="4287725" cy="1022194"/>
          </a:xfrm>
          <a:prstGeom prst="rect">
            <a:avLst/>
          </a:prstGeom>
          <a:noFill/>
          <a:ln>
            <a:noFill/>
          </a:ln>
        </p:spPr>
      </p:pic>
      <p:cxnSp>
        <p:nvCxnSpPr>
          <p:cNvPr id="131" name="Google Shape;131;p17"/>
          <p:cNvCxnSpPr/>
          <p:nvPr/>
        </p:nvCxnSpPr>
        <p:spPr>
          <a:xfrm>
            <a:off x="9097738" y="1109425"/>
            <a:ext cx="0" cy="411300"/>
          </a:xfrm>
          <a:prstGeom prst="straightConnector1">
            <a:avLst/>
          </a:prstGeom>
          <a:noFill/>
          <a:ln cap="flat" cmpd="sng" w="38100">
            <a:solidFill>
              <a:schemeClr val="dk2"/>
            </a:solidFill>
            <a:prstDash val="solid"/>
            <a:round/>
            <a:headEnd len="med" w="med" type="none"/>
            <a:tailEnd len="med" w="med" type="triangle"/>
          </a:ln>
        </p:spPr>
      </p:cxnSp>
      <p:cxnSp>
        <p:nvCxnSpPr>
          <p:cNvPr id="132" name="Google Shape;132;p17"/>
          <p:cNvCxnSpPr/>
          <p:nvPr/>
        </p:nvCxnSpPr>
        <p:spPr>
          <a:xfrm>
            <a:off x="9097738" y="2854450"/>
            <a:ext cx="0" cy="561000"/>
          </a:xfrm>
          <a:prstGeom prst="straightConnector1">
            <a:avLst/>
          </a:prstGeom>
          <a:noFill/>
          <a:ln cap="flat" cmpd="sng" w="38100">
            <a:solidFill>
              <a:schemeClr val="dk2"/>
            </a:solidFill>
            <a:prstDash val="solid"/>
            <a:round/>
            <a:headEnd len="med" w="med" type="none"/>
            <a:tailEnd len="med" w="med" type="triangle"/>
          </a:ln>
        </p:spPr>
      </p:cxnSp>
      <p:cxnSp>
        <p:nvCxnSpPr>
          <p:cNvPr id="133" name="Google Shape;133;p17"/>
          <p:cNvCxnSpPr/>
          <p:nvPr/>
        </p:nvCxnSpPr>
        <p:spPr>
          <a:xfrm>
            <a:off x="9097734" y="4454684"/>
            <a:ext cx="0" cy="571200"/>
          </a:xfrm>
          <a:prstGeom prst="straightConnector1">
            <a:avLst/>
          </a:prstGeom>
          <a:noFill/>
          <a:ln cap="flat" cmpd="sng" w="38100">
            <a:solidFill>
              <a:schemeClr val="dk2"/>
            </a:solidFill>
            <a:prstDash val="solid"/>
            <a:round/>
            <a:headEnd len="med" w="med" type="none"/>
            <a:tailEnd len="med" w="med" type="triangle"/>
          </a:ln>
        </p:spPr>
      </p:cxnSp>
      <p:pic>
        <p:nvPicPr>
          <p:cNvPr id="134" name="Google Shape;134;p17"/>
          <p:cNvPicPr preferRelativeResize="0"/>
          <p:nvPr/>
        </p:nvPicPr>
        <p:blipFill>
          <a:blip r:embed="rId6">
            <a:alphaModFix/>
          </a:blip>
          <a:stretch>
            <a:fillRect/>
          </a:stretch>
        </p:blipFill>
        <p:spPr>
          <a:xfrm>
            <a:off x="6814233" y="5025875"/>
            <a:ext cx="4567026" cy="102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Algorithm</a:t>
            </a:r>
            <a:endParaRPr b="1">
              <a:solidFill>
                <a:srgbClr val="0000FF"/>
              </a:solidFill>
              <a:latin typeface="Arial"/>
              <a:ea typeface="Arial"/>
              <a:cs typeface="Arial"/>
              <a:sym typeface="Arial"/>
            </a:endParaRPr>
          </a:p>
        </p:txBody>
      </p:sp>
      <p:sp>
        <p:nvSpPr>
          <p:cNvPr id="140" name="Google Shape;140;p18"/>
          <p:cNvSpPr txBox="1"/>
          <p:nvPr>
            <p:ph idx="1" type="body"/>
          </p:nvPr>
        </p:nvSpPr>
        <p:spPr>
          <a:xfrm>
            <a:off x="838200" y="16732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Data processing and analysis</a:t>
            </a:r>
            <a:endParaRPr/>
          </a:p>
          <a:p>
            <a:pPr indent="-228600" lvl="1" marL="685800" rtl="0" algn="l">
              <a:lnSpc>
                <a:spcPct val="90000"/>
              </a:lnSpc>
              <a:spcBef>
                <a:spcPts val="500"/>
              </a:spcBef>
              <a:spcAft>
                <a:spcPts val="0"/>
              </a:spcAft>
              <a:buClr>
                <a:schemeClr val="dk1"/>
              </a:buClr>
              <a:buSzPts val="2400"/>
              <a:buChar char="•"/>
            </a:pPr>
            <a:r>
              <a:rPr lang="en-US"/>
              <a:t>Sentiment Analysis</a:t>
            </a:r>
            <a:endParaRPr/>
          </a:p>
          <a:p>
            <a:pPr indent="0" lvl="0" marL="685800" rtl="0" algn="l">
              <a:lnSpc>
                <a:spcPct val="90000"/>
              </a:lnSpc>
              <a:spcBef>
                <a:spcPts val="500"/>
              </a:spcBef>
              <a:spcAft>
                <a:spcPts val="0"/>
              </a:spcAft>
              <a:buNone/>
            </a:pPr>
            <a:r>
              <a:rPr lang="en-US" sz="2400"/>
              <a:t>We use </a:t>
            </a:r>
            <a:r>
              <a:rPr lang="en-US" sz="2400">
                <a:latin typeface="Arial"/>
                <a:ea typeface="Arial"/>
                <a:cs typeface="Arial"/>
                <a:sym typeface="Arial"/>
              </a:rPr>
              <a:t>vader_lexicon in </a:t>
            </a:r>
            <a:r>
              <a:rPr lang="en-US" sz="2400"/>
              <a:t>NLTK to execute the sentiment analysis, </a:t>
            </a:r>
            <a:r>
              <a:rPr lang="en-US" sz="2400">
                <a:latin typeface="Arial"/>
                <a:ea typeface="Arial"/>
                <a:cs typeface="Arial"/>
                <a:sym typeface="Arial"/>
              </a:rPr>
              <a:t>get the polarity for the Tweets of each day, which is how much positive, negative, neutral the Tweets are. </a:t>
            </a:r>
            <a:endParaRPr sz="2400">
              <a:latin typeface="Arial"/>
              <a:ea typeface="Arial"/>
              <a:cs typeface="Arial"/>
              <a:sym typeface="Arial"/>
            </a:endParaRPr>
          </a:p>
          <a:p>
            <a:pPr indent="0" lvl="0" marL="685800" rtl="0" algn="l">
              <a:lnSpc>
                <a:spcPct val="90000"/>
              </a:lnSpc>
              <a:spcBef>
                <a:spcPts val="500"/>
              </a:spcBef>
              <a:spcAft>
                <a:spcPts val="0"/>
              </a:spcAft>
              <a:buNone/>
            </a:pPr>
            <a:r>
              <a:t/>
            </a:r>
            <a:endParaRPr sz="2400"/>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41" name="Google Shape;141;p18"/>
          <p:cNvPicPr preferRelativeResize="0"/>
          <p:nvPr/>
        </p:nvPicPr>
        <p:blipFill rotWithShape="1">
          <a:blip r:embed="rId3">
            <a:alphaModFix/>
          </a:blip>
          <a:srcRect b="34166" l="0" r="0" t="2889"/>
          <a:stretch/>
        </p:blipFill>
        <p:spPr>
          <a:xfrm>
            <a:off x="1574700" y="3821675"/>
            <a:ext cx="9432598" cy="226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Algorithm</a:t>
            </a:r>
            <a:endParaRPr b="1">
              <a:solidFill>
                <a:srgbClr val="0000FF"/>
              </a:solidFill>
              <a:latin typeface="Arial"/>
              <a:ea typeface="Arial"/>
              <a:cs typeface="Arial"/>
              <a:sym typeface="Arial"/>
            </a:endParaRPr>
          </a:p>
        </p:txBody>
      </p:sp>
      <p:sp>
        <p:nvSpPr>
          <p:cNvPr id="147" name="Google Shape;147;p19"/>
          <p:cNvSpPr txBox="1"/>
          <p:nvPr>
            <p:ph idx="1" type="body"/>
          </p:nvPr>
        </p:nvSpPr>
        <p:spPr>
          <a:xfrm>
            <a:off x="838200" y="162985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Data processing and analysis</a:t>
            </a:r>
            <a:endParaRPr/>
          </a:p>
          <a:p>
            <a:pPr indent="-266700" lvl="1" marL="685800" rtl="0" algn="l">
              <a:spcBef>
                <a:spcPts val="500"/>
              </a:spcBef>
              <a:spcAft>
                <a:spcPts val="0"/>
              </a:spcAft>
              <a:buSzPts val="2400"/>
              <a:buChar char="•"/>
            </a:pPr>
            <a:r>
              <a:rPr lang="en-US"/>
              <a:t>For data processing, t</a:t>
            </a:r>
            <a:r>
              <a:rPr lang="en-US"/>
              <a:t>he parameters in the machine learning include polarity of the Tweets, the close stock price of pre-day, the close </a:t>
            </a:r>
            <a:r>
              <a:rPr lang="en-US">
                <a:solidFill>
                  <a:srgbClr val="333333"/>
                </a:solidFill>
              </a:rPr>
              <a:t>Nasdaq Composite Index of pre-day. </a:t>
            </a:r>
            <a:endParaRPr>
              <a:solidFill>
                <a:srgbClr val="333333"/>
              </a:solidFill>
            </a:endParaRPr>
          </a:p>
          <a:p>
            <a:pPr indent="-266700" lvl="1" marL="685800" rtl="0" algn="l">
              <a:spcBef>
                <a:spcPts val="500"/>
              </a:spcBef>
              <a:spcAft>
                <a:spcPts val="0"/>
              </a:spcAft>
              <a:buSzPts val="2400"/>
              <a:buChar char="•"/>
            </a:pPr>
            <a:r>
              <a:rPr lang="en-US"/>
              <a:t>We use Linear Regression, Random Forest and MLP in sklearn in Python to process the data, and compare the result of these three algorithm.</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0"/>
          <p:cNvPicPr preferRelativeResize="0"/>
          <p:nvPr/>
        </p:nvPicPr>
        <p:blipFill rotWithShape="1">
          <a:blip r:embed="rId3">
            <a:alphaModFix/>
          </a:blip>
          <a:srcRect b="9187" l="0" r="0" t="14563"/>
          <a:stretch/>
        </p:blipFill>
        <p:spPr>
          <a:xfrm>
            <a:off x="5177225" y="476925"/>
            <a:ext cx="6858000" cy="5229000"/>
          </a:xfrm>
          <a:prstGeom prst="rect">
            <a:avLst/>
          </a:prstGeom>
          <a:noFill/>
          <a:ln>
            <a:noFill/>
          </a:ln>
        </p:spPr>
      </p:pic>
      <p:sp>
        <p:nvSpPr>
          <p:cNvPr id="153" name="Google Shape;153;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Results</a:t>
            </a:r>
            <a:endParaRPr/>
          </a:p>
        </p:txBody>
      </p:sp>
      <p:sp>
        <p:nvSpPr>
          <p:cNvPr id="154" name="Google Shape;154;p2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Data visual</a:t>
            </a:r>
            <a:endParaRPr/>
          </a:p>
          <a:p>
            <a:pPr indent="-228600" lvl="1" marL="685800" rtl="0" algn="l">
              <a:lnSpc>
                <a:spcPct val="90000"/>
              </a:lnSpc>
              <a:spcBef>
                <a:spcPts val="0"/>
              </a:spcBef>
              <a:spcAft>
                <a:spcPts val="0"/>
              </a:spcAft>
              <a:buSzPts val="1800"/>
              <a:buChar char="•"/>
            </a:pPr>
            <a:r>
              <a:rPr lang="en-US"/>
              <a:t>Draw word cloud of each month</a:t>
            </a:r>
            <a:endParaRPr/>
          </a:p>
          <a:p>
            <a:pPr indent="-228600" lvl="1" marL="685800" rtl="0" algn="l">
              <a:lnSpc>
                <a:spcPct val="90000"/>
              </a:lnSpc>
              <a:spcBef>
                <a:spcPts val="0"/>
              </a:spcBef>
              <a:spcAft>
                <a:spcPts val="0"/>
              </a:spcAft>
              <a:buSzPts val="1800"/>
              <a:buChar char="•"/>
            </a:pPr>
            <a:r>
              <a:rPr lang="en-US"/>
              <a:t>Represent what people like to talk about </a:t>
            </a:r>
            <a:r>
              <a:rPr lang="en-US"/>
              <a:t>Microsoft and its trademarks </a:t>
            </a:r>
            <a:r>
              <a:rPr lang="en-US"/>
              <a:t>at that time</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5" name="Google Shape;155;p20"/>
          <p:cNvSpPr txBox="1"/>
          <p:nvPr>
            <p:ph idx="2" type="body"/>
          </p:nvPr>
        </p:nvSpPr>
        <p:spPr>
          <a:xfrm>
            <a:off x="6172200" y="5466275"/>
            <a:ext cx="5181600" cy="710700"/>
          </a:xfrm>
          <a:prstGeom prst="rect">
            <a:avLst/>
          </a:prstGeom>
        </p:spPr>
        <p:txBody>
          <a:bodyPr anchorCtr="0" anchor="t" bIns="45700" lIns="91425" spcFirstLastPara="1" rIns="91425" wrap="square" tIns="45700">
            <a:noAutofit/>
          </a:bodyPr>
          <a:lstStyle/>
          <a:p>
            <a:pPr indent="0" lvl="0" marL="228600" rtl="0" algn="l">
              <a:spcBef>
                <a:spcPts val="0"/>
              </a:spcBef>
              <a:spcAft>
                <a:spcPts val="0"/>
              </a:spcAft>
              <a:buClr>
                <a:schemeClr val="dk1"/>
              </a:buClr>
              <a:buSzPts val="1100"/>
              <a:buFont typeface="Arial"/>
              <a:buNone/>
            </a:pPr>
            <a:r>
              <a:rPr lang="en-US" sz="2400"/>
              <a:t>Word Cloud for December</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FF"/>
              </a:buClr>
              <a:buSzPts val="4400"/>
              <a:buFont typeface="Arial"/>
              <a:buNone/>
            </a:pPr>
            <a:r>
              <a:rPr b="1" lang="en-US">
                <a:solidFill>
                  <a:srgbClr val="0000FF"/>
                </a:solidFill>
                <a:latin typeface="Arial"/>
                <a:ea typeface="Arial"/>
                <a:cs typeface="Arial"/>
                <a:sym typeface="Arial"/>
              </a:rPr>
              <a:t>Results</a:t>
            </a:r>
            <a:endParaRPr/>
          </a:p>
        </p:txBody>
      </p:sp>
      <p:sp>
        <p:nvSpPr>
          <p:cNvPr id="161" name="Google Shape;161;p21"/>
          <p:cNvSpPr txBox="1"/>
          <p:nvPr>
            <p:ph idx="1" type="body"/>
          </p:nvPr>
        </p:nvSpPr>
        <p:spPr>
          <a:xfrm>
            <a:off x="622200" y="1303625"/>
            <a:ext cx="10222800" cy="4351200"/>
          </a:xfrm>
          <a:prstGeom prst="rect">
            <a:avLst/>
          </a:prstGeom>
          <a:noFill/>
          <a:ln>
            <a:noFill/>
          </a:ln>
        </p:spPr>
        <p:txBody>
          <a:bodyPr anchorCtr="0" anchor="t" bIns="45700" lIns="91425" spcFirstLastPara="1" rIns="91425" wrap="square" tIns="45700">
            <a:noAutofit/>
          </a:bodyPr>
          <a:lstStyle/>
          <a:p>
            <a:pPr indent="-292100" lvl="0" marL="228600" rtl="0" algn="l">
              <a:spcBef>
                <a:spcPts val="1000"/>
              </a:spcBef>
              <a:spcAft>
                <a:spcPts val="0"/>
              </a:spcAft>
              <a:buSzPts val="2800"/>
              <a:buChar char="•"/>
            </a:pPr>
            <a:r>
              <a:rPr lang="en-US"/>
              <a:t>Predict result (using 6-11th months as training set, 12th month as testing set)</a:t>
            </a:r>
            <a:endParaRPr/>
          </a:p>
          <a:p>
            <a:pPr indent="0" lvl="0" marL="228600" rtl="0" algn="l">
              <a:lnSpc>
                <a:spcPct val="115000"/>
              </a:lnSpc>
              <a:spcBef>
                <a:spcPts val="0"/>
              </a:spcBef>
              <a:spcAft>
                <a:spcPts val="0"/>
              </a:spcAft>
              <a:buClr>
                <a:srgbClr val="000000"/>
              </a:buClr>
              <a:buSzPts val="1100"/>
              <a:buFont typeface="Arial"/>
              <a:buNone/>
            </a:pPr>
            <a:r>
              <a:t/>
            </a:r>
            <a:endParaRPr sz="2400"/>
          </a:p>
          <a:p>
            <a:pPr indent="0" lvl="0" marL="228600" rtl="0" algn="l">
              <a:lnSpc>
                <a:spcPct val="115000"/>
              </a:lnSpc>
              <a:spcBef>
                <a:spcPts val="0"/>
              </a:spcBef>
              <a:spcAft>
                <a:spcPts val="0"/>
              </a:spcAft>
              <a:buClr>
                <a:srgbClr val="000000"/>
              </a:buClr>
              <a:buSzPts val="1100"/>
              <a:buFont typeface="Arial"/>
              <a:buNone/>
            </a:pPr>
            <a:r>
              <a:rPr lang="en-US" sz="2400"/>
              <a:t>Linear Regression                        Random Forest                                            MLP  </a:t>
            </a:r>
            <a:endParaRPr/>
          </a:p>
          <a:p>
            <a:pPr indent="-50800" lvl="0" marL="228600" rtl="0" algn="l">
              <a:lnSpc>
                <a:spcPct val="90000"/>
              </a:lnSpc>
              <a:spcBef>
                <a:spcPts val="1000"/>
              </a:spcBef>
              <a:spcAft>
                <a:spcPts val="0"/>
              </a:spcAft>
              <a:buClr>
                <a:schemeClr val="dk1"/>
              </a:buClr>
              <a:buSzPts val="2800"/>
              <a:buNone/>
            </a:pPr>
            <a:r>
              <a:rPr lang="en-US"/>
              <a:t> </a:t>
            </a:r>
            <a:endParaRPr/>
          </a:p>
        </p:txBody>
      </p:sp>
      <p:pic>
        <p:nvPicPr>
          <p:cNvPr id="162" name="Google Shape;162;p21"/>
          <p:cNvPicPr preferRelativeResize="0"/>
          <p:nvPr/>
        </p:nvPicPr>
        <p:blipFill>
          <a:blip r:embed="rId3">
            <a:alphaModFix/>
          </a:blip>
          <a:stretch>
            <a:fillRect/>
          </a:stretch>
        </p:blipFill>
        <p:spPr>
          <a:xfrm>
            <a:off x="3971400" y="3287400"/>
            <a:ext cx="4014900" cy="2676600"/>
          </a:xfrm>
          <a:prstGeom prst="rect">
            <a:avLst/>
          </a:prstGeom>
          <a:noFill/>
          <a:ln>
            <a:noFill/>
          </a:ln>
        </p:spPr>
      </p:pic>
      <p:sp>
        <p:nvSpPr>
          <p:cNvPr id="163" name="Google Shape;163;p21"/>
          <p:cNvSpPr txBox="1"/>
          <p:nvPr/>
        </p:nvSpPr>
        <p:spPr>
          <a:xfrm>
            <a:off x="900000" y="5715000"/>
            <a:ext cx="23130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1"/>
          <p:cNvPicPr preferRelativeResize="0"/>
          <p:nvPr/>
        </p:nvPicPr>
        <p:blipFill>
          <a:blip r:embed="rId4">
            <a:alphaModFix/>
          </a:blip>
          <a:stretch>
            <a:fillRect/>
          </a:stretch>
        </p:blipFill>
        <p:spPr>
          <a:xfrm>
            <a:off x="7935600" y="3287400"/>
            <a:ext cx="3940013" cy="2626675"/>
          </a:xfrm>
          <a:prstGeom prst="rect">
            <a:avLst/>
          </a:prstGeom>
          <a:noFill/>
          <a:ln>
            <a:noFill/>
          </a:ln>
        </p:spPr>
      </p:pic>
      <p:pic>
        <p:nvPicPr>
          <p:cNvPr id="165" name="Google Shape;165;p21"/>
          <p:cNvPicPr preferRelativeResize="0"/>
          <p:nvPr/>
        </p:nvPicPr>
        <p:blipFill rotWithShape="1">
          <a:blip r:embed="rId5">
            <a:alphaModFix/>
          </a:blip>
          <a:srcRect b="0" l="0" r="7944" t="0"/>
          <a:stretch/>
        </p:blipFill>
        <p:spPr>
          <a:xfrm>
            <a:off x="192125" y="3287400"/>
            <a:ext cx="3695811" cy="26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